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62" r:id="rId4"/>
    <p:sldId id="263" r:id="rId5"/>
    <p:sldId id="276" r:id="rId6"/>
    <p:sldId id="264" r:id="rId7"/>
    <p:sldId id="265" r:id="rId8"/>
    <p:sldId id="266" r:id="rId9"/>
    <p:sldId id="267" r:id="rId10"/>
    <p:sldId id="268" r:id="rId11"/>
    <p:sldId id="275" r:id="rId12"/>
    <p:sldId id="273" r:id="rId13"/>
    <p:sldId id="278" r:id="rId14"/>
    <p:sldId id="277" r:id="rId15"/>
    <p:sldId id="279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1FCE4F-479C-41BF-A962-D43A34E02CA9}">
          <p14:sldIdLst>
            <p14:sldId id="257"/>
            <p14:sldId id="260"/>
            <p14:sldId id="262"/>
          </p14:sldIdLst>
        </p14:section>
        <p14:section name="Раздел без заголовка" id="{2C36F202-34C5-4B99-B3B8-0E5DB6672571}">
          <p14:sldIdLst>
            <p14:sldId id="263"/>
            <p14:sldId id="276"/>
            <p14:sldId id="264"/>
            <p14:sldId id="265"/>
            <p14:sldId id="266"/>
            <p14:sldId id="267"/>
            <p14:sldId id="268"/>
            <p14:sldId id="275"/>
            <p14:sldId id="273"/>
            <p14:sldId id="278"/>
            <p14:sldId id="277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00FF"/>
    <a:srgbClr val="CC99FF"/>
    <a:srgbClr val="CC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53" autoAdjust="0"/>
  </p:normalViewPr>
  <p:slideViewPr>
    <p:cSldViewPr>
      <p:cViewPr>
        <p:scale>
          <a:sx n="107" d="100"/>
          <a:sy n="107" d="100"/>
        </p:scale>
        <p:origin x="-173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7FCDA-E4AB-4DF4-ABD4-F72DD2E6DA97}" type="datetimeFigureOut">
              <a:rPr lang="ru-RU" smtClean="0"/>
              <a:t>19.06.2024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5A205-9DE4-4193-B1DC-B2B002E5ED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66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*Подтверждением надежности ресурса является наличие акцептованного платежными системами сертификата безопасности </a:t>
            </a:r>
            <a:r>
              <a:rPr lang="en-US" dirty="0" smtClean="0"/>
              <a:t>SSL</a:t>
            </a:r>
            <a:r>
              <a:rPr lang="en-US" baseline="0" dirty="0" smtClean="0"/>
              <a:t> CSA</a:t>
            </a:r>
            <a:r>
              <a:rPr lang="ru-RU" baseline="0" dirty="0" smtClean="0"/>
              <a:t> (он отражается в виде </a:t>
            </a:r>
            <a:r>
              <a:rPr lang="ru-RU" b="1" baseline="0" dirty="0" smtClean="0"/>
              <a:t>замочка</a:t>
            </a:r>
            <a:r>
              <a:rPr lang="ru-RU" baseline="0" dirty="0" smtClean="0"/>
              <a:t> в адресной строке браузера).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rgbClr val="FF0000"/>
                </a:solidFill>
              </a:rPr>
              <a:t>**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подтверждения,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полученный в СМС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-сообщении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покупок в интернете,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переводов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карты на карту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направленный Банком на Ваш мобильный телефон, не сообщайте  никому!</a:t>
            </a:r>
          </a:p>
          <a:p>
            <a:endParaRPr lang="ru-RU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635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5A205-9DE4-4193-B1DC-B2B002E5ED1B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48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5A205-9DE4-4193-B1DC-B2B002E5ED1B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04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5A205-9DE4-4193-B1DC-B2B002E5ED1B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04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5A205-9DE4-4193-B1DC-B2B002E5ED1B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04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5A205-9DE4-4193-B1DC-B2B002E5ED1B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0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98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0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34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348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96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216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514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DDAC-6B7D-44F1-94B5-D7FD66BE9DF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56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19.06.2024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46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19.06.2024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89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19.06.2024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62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19.06.2024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79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19.06.2024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22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19.06.2024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21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19.06.2024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19.06.2024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51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19.06.2024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9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19.06.2024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01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6DB6-3C75-4F5B-BB38-5D12EC387549}" type="datetimeFigureOut">
              <a:rPr lang="ru-RU" smtClean="0"/>
              <a:t>19.06.2024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2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46DB6-3C75-4F5B-BB38-5D12EC387549}" type="datetimeFigureOut">
              <a:rPr lang="ru-RU" smtClean="0"/>
              <a:t>19.06.2024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DDF7-AE44-44BF-872F-5E170E595F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70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redirect.appmetrica.yandex.com/serve/100840401677624850?utm_source=40349722&amp;utm_medium=referral&amp;utm_campaign=mainpage" TargetMode="External"/><Relationship Id="rId4" Type="http://schemas.openxmlformats.org/officeDocument/2006/relationships/hyperlink" Target="https://redirect.appmetrica.yandex.com/serve/461121072318654547?utm_source=40349722&amp;utm_medium=referral&amp;utm_campaign=mainpag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0243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карта.</a:t>
            </a:r>
            <a:r>
              <a:rPr lang="ru-RU" sz="2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сфера применения.</a:t>
            </a:r>
            <a:endParaRPr lang="ru-RU" sz="28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702" y="2852936"/>
            <a:ext cx="4968551" cy="33123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6207">
            <a:off x="2374051" y="3051885"/>
            <a:ext cx="3766526" cy="2051412"/>
          </a:xfrm>
          <a:prstGeom prst="rect">
            <a:avLst/>
          </a:prstGeom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1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7928" y="189825"/>
            <a:ext cx="5448328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картой в интернете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685511"/>
            <a:ext cx="859985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! </a:t>
            </a:r>
            <a:endParaRPr lang="ru-RU" sz="1400" dirty="0">
              <a:solidFill>
                <a:srgbClr val="0000FF"/>
              </a:solidFill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Настоятельно рекомендуется использовать интернет-сайты только с хорошей репутацией, известных и проверенных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2225" y="2636912"/>
            <a:ext cx="7038127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Одноразовый код подтверждения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СМС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сообщении, для аутентификации держателя карты может направляться лишь единожды, при использовании полных реквизитов карты,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алее оплата (по условиям сервиса) может проходить по сохраненным реквизитам карты.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 descr="C:\Users\cards64\Documents\Разное\КОНФЕРЕНЦИИ, СЕМИНАРЫ, КОНКУРСЫ\Презентация для клиентов\4054207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944216" cy="1371724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cards64\Documents\Разное\КОНФЕРЕНЦИИ, СЕМИНАРЫ, КОНКУРСЫ\Презентация для клиентов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97" y="2742792"/>
            <a:ext cx="640438" cy="86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09424" y="3851945"/>
            <a:ext cx="63455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Иностранными интернет-магазинами могут применяться ограничения на использование карт, выпущенных на территории РФ.  Прежде чем осуществить оплату ознакомьтесь с правилами работы интернет- магазина, возможность и сроках доставки товара, правилами возврата покупки. Банк не несет ответственность за случаи отказа иностранного интернет-магазина в приеме к оплате карт выпущенных в РФ, в связи с ограничениями, примененными третьими лицами (платежными системами, банками-эквайерами, иностранными государствами).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3" y="3933056"/>
            <a:ext cx="1628796" cy="16536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764704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Картой, а именно ее реквизитами, можно воспользоваться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интернет-магазине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 сайте) или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мобильном приложении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магазина.</a:t>
            </a: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72452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оплаты, для дополнительной идентификации держателя карты, требуется ввести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подтверждения, предоставляемый банком для каждой операции в СМС-сообщении, отправленном на привязанный к карте номер сотового телефона. </a:t>
            </a:r>
          </a:p>
        </p:txBody>
      </p:sp>
    </p:spTree>
    <p:extLst>
      <p:ext uri="{BB962C8B-B14F-4D97-AF65-F5344CB8AC3E}">
        <p14:creationId xmlns:p14="http://schemas.microsoft.com/office/powerpoint/2010/main" val="2981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2535" y="1261719"/>
            <a:ext cx="8497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владельцам смартфонов с операционной системой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Android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свои устройства при оплате товаров/услуг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КАРТЫ.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590" y="198612"/>
            <a:ext cx="6679770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телефоном или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тикером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50616" y="727351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телефоном </a:t>
            </a: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 Pay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0036" y="1921021"/>
            <a:ext cx="572493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держателям карт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195" y="2759998"/>
            <a:ext cx="9109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 УСТАНОВИТЬ: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RuStore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App Gallery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впишите Mir Pay в строку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поиска;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иконку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 Pay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перейдите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детали;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«Установить», дождитесь загрузки и откройте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приложение.</a:t>
            </a:r>
            <a:endParaRPr lang="ru-RU" sz="1600" dirty="0"/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 ПОЛЬЗОВАТЬСЯ: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покупки необходимо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разблокировать телефон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поднести его к </a:t>
            </a:r>
            <a:r>
              <a:rPr lang="en-US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POS-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терминалу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(доступно на терминалах, принимающих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бесконтактные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платежи).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34" y="4437112"/>
            <a:ext cx="1835696" cy="14796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156" y="1916832"/>
            <a:ext cx="1512168" cy="15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9430" y="4614376"/>
            <a:ext cx="20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тикером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195" y="4983708"/>
            <a:ext cx="6553076" cy="135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установить платежное приложение нет, рекомендуем использовать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тикер – это миниатюрная карта-наклейка, которая позволяет оплачивать покупки по бесконтактной технологии. 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6196" y="5805264"/>
            <a:ext cx="8209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 ПОЛЬЗОВАТЬСЯ: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Приклейте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тикер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или чехол справа от камеры или в нижней части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телефона, для оплаты покупки поднесите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тикер к считывающему устройству.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1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7303" y="198612"/>
            <a:ext cx="7767145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кодом и переводы по системе быстрых платежей (СБП)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968053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магазины предлагают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и услуги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Эта технология оплаты подходит владельцам любых смартфонов. Для оплаты нужно открыть мобильное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«Кубань Кредит Онлайн»,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зайти в раздел «оплата по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, навести смартфон на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-код, предоставленный продавцом и выбрать счет с которого нужно произвести списание.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наведя камеру смартфона на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покупку из приложения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«СБПэй»,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сохранив нужный счет в приложении.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67" y="5229200"/>
            <a:ext cx="1989089" cy="13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75656" y="3140968"/>
            <a:ext cx="7368348" cy="17734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быстрых платежей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(СБП) — сервис, который позволяет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совершать оплату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кодом, но и мгновенно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 режиме 24/7)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деньги по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номеру мобильного телефона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или другим лицам, вне зависимости от того, в каком банке открыты счета отправителя или получателя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совершения перевода по СБП в сервисе «Кубань Кредит Онлайн» достаточно знать номер мобильного телефона получателя.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277445" y="3487612"/>
            <a:ext cx="904477" cy="10801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5536" y="5157192"/>
            <a:ext cx="6431732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Сервисе «Кубань Кредит Онлайн» переводы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совершать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по СБП (по номеру телефона) , но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карты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Visa, Masterсard, Мир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любую карту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любых банков-эмитентов, зарегистрированных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совершения перевода потребуется знать номер карты получателя.</a:t>
            </a:r>
          </a:p>
        </p:txBody>
      </p:sp>
    </p:spTree>
    <p:extLst>
      <p:ext uri="{BB962C8B-B14F-4D97-AF65-F5344CB8AC3E}">
        <p14:creationId xmlns:p14="http://schemas.microsoft.com/office/powerpoint/2010/main" val="34096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5272" y="188914"/>
            <a:ext cx="6679770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Сервиса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«Кубань Кредит Онлайн»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1112" y="76495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«Кубань Кредит Онлайн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оформить новую карту, открыть вклад, приобрести страховой полис, оплатить услугу, сделать перевод и многое другое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время и в любом месте, используя компьютер или смартфон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/>
          <p:nvPr/>
        </p:nvPicPr>
        <p:blipFill>
          <a:blip r:embed="rId4"/>
          <a:stretch>
            <a:fillRect/>
          </a:stretch>
        </p:blipFill>
        <p:spPr>
          <a:xfrm>
            <a:off x="2627784" y="2088395"/>
            <a:ext cx="2806065" cy="593725"/>
          </a:xfrm>
          <a:prstGeom prst="rect">
            <a:avLst/>
          </a:prstGeom>
        </p:spPr>
      </p:pic>
      <p:pic>
        <p:nvPicPr>
          <p:cNvPr id="31" name="Рисунок 30"/>
          <p:cNvPicPr/>
          <p:nvPr/>
        </p:nvPicPr>
        <p:blipFill>
          <a:blip r:embed="rId5"/>
          <a:stretch>
            <a:fillRect/>
          </a:stretch>
        </p:blipFill>
        <p:spPr>
          <a:xfrm>
            <a:off x="5433849" y="2088394"/>
            <a:ext cx="2131060" cy="59372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/>
          <a:stretch>
            <a:fillRect/>
          </a:stretch>
        </p:blipFill>
        <p:spPr>
          <a:xfrm>
            <a:off x="467195" y="1700808"/>
            <a:ext cx="8424937" cy="48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4"/>
          <p:cNvSpPr txBox="1"/>
          <p:nvPr/>
        </p:nvSpPr>
        <p:spPr>
          <a:xfrm>
            <a:off x="1016911" y="182564"/>
            <a:ext cx="784887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правила безопасного использования банковских карт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9986" y="2937341"/>
            <a:ext cx="4177159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000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раскрывайте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никому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коды, полученные в СМС-сообщении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банка, даже сотрудникам банка, полиции и других организаций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подтвердить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перевод/оплату внимательно сверьте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в СМС-сообщении (сумму и т.д.)! </a:t>
            </a:r>
          </a:p>
          <a:p>
            <a:pPr indent="360000" algn="just"/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07259" y="4214614"/>
            <a:ext cx="4006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переходите по случайным ссылкам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найденной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полученной от кого-либо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сообщении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мессенджера   или  электронной почты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15034" y="980728"/>
            <a:ext cx="41911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отвечайте на звонки из мессенджеров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(WhatsApp, Вконтакте и т.д.), если лично не знаете абонента. Сотрудники безопасности, ФСБ, ЦБ РФ,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общаются с населением таким образом. Если Вам звонят или обещают позвонить через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нджер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кладите трубку, это мошенники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70" y="4437112"/>
            <a:ext cx="1663315" cy="92487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504" y="5314173"/>
            <a:ext cx="45764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внимательны, снимая деньги с карты.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Пользуйтесь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банкоматами,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расположены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местах (отделениях банков, в государственных учреждениях, крупных торговых центрах и т.п.).</a:t>
            </a:r>
          </a:p>
          <a:p>
            <a:pPr algn="just"/>
            <a:endParaRPr lang="ru-RU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01" y="5498168"/>
            <a:ext cx="2030385" cy="105273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87490"/>
            <a:ext cx="1978804" cy="100811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6" y="1967681"/>
            <a:ext cx="1546969" cy="102134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0825" y="980728"/>
            <a:ext cx="4139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сообщайте  никогда и никому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полные реквизиты карты, а также логин/пароль для входа в личный кабинет Сервиса «Кубань Кредит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75656" y="189801"/>
            <a:ext cx="6264696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снижения рисков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0825" y="845096"/>
            <a:ext cx="88576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рекомендует:</a:t>
            </a:r>
          </a:p>
          <a:p>
            <a:pPr indent="3600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 передавать карту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третьему лицу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держатель карты имеет право ею пользоваться;</a:t>
            </a:r>
          </a:p>
          <a:p>
            <a:pPr indent="3600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подключить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ервис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«Информирование»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информирования обо всех операциях по 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карте, в том числе неуспешных.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подключить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ервис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«Кубань Кредит Онлайн»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оплаты по безопасному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каналу коммунальных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услуг, телефонной связи, перевода денежных средств и т.д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совершать платежи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карте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отдельным счетом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зарплатным/основным и не по дополнительным картам к ним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установить по картам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проведение операций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банкомате, в торгово-сервисных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предприятиях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заблокировать карту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 звонку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Контакт-центр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сомнительных операций  по карте или её утере;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заблокируйте доступ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личный кабинет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Контакт-центр,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возникло подозрение на мошенничество.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4653136"/>
            <a:ext cx="6696744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Имейте в виду! Полные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(номер карты,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имя/фамилия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держателя, срок действия,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трехзначный код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для оплаты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товара/услуги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на карту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достаточно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карты или номера телефона. </a:t>
            </a:r>
          </a:p>
          <a:p>
            <a:pPr indent="3600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никому сообщать ВСЕ реквизиты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карты!!!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4"/>
          <a:stretch>
            <a:fillRect/>
          </a:stretch>
        </p:blipFill>
        <p:spPr>
          <a:xfrm>
            <a:off x="7092280" y="5013176"/>
            <a:ext cx="177350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898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7804" y="2455148"/>
            <a:ext cx="62286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Дебетовая 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карта</a:t>
            </a:r>
            <a:r>
              <a:rPr lang="ru-RU" dirty="0">
                <a:latin typeface="Times New Roman"/>
                <a:ea typeface="Times New Roman"/>
              </a:rPr>
              <a:t> – </a:t>
            </a:r>
            <a:r>
              <a:rPr lang="ru-RU" dirty="0" smtClean="0">
                <a:latin typeface="Times New Roman"/>
                <a:ea typeface="Times New Roman"/>
              </a:rPr>
              <a:t>для </a:t>
            </a:r>
            <a:r>
              <a:rPr lang="ru-RU" dirty="0">
                <a:latin typeface="Times New Roman"/>
                <a:ea typeface="Times New Roman"/>
              </a:rPr>
              <a:t>совершения операций </a:t>
            </a:r>
            <a:r>
              <a:rPr lang="ru-RU" dirty="0" smtClean="0">
                <a:latin typeface="Times New Roman"/>
                <a:ea typeface="Times New Roman"/>
              </a:rPr>
              <a:t>за счет </a:t>
            </a:r>
            <a:r>
              <a:rPr lang="ru-RU" b="1" dirty="0" smtClean="0">
                <a:latin typeface="Times New Roman"/>
                <a:ea typeface="Times New Roman"/>
              </a:rPr>
              <a:t>собственных денежных </a:t>
            </a:r>
            <a:r>
              <a:rPr lang="ru-RU" dirty="0" smtClean="0">
                <a:latin typeface="Times New Roman"/>
                <a:ea typeface="Times New Roman"/>
              </a:rPr>
              <a:t>средств держателя карты. Дебетовые карты бывают: </a:t>
            </a:r>
          </a:p>
          <a:p>
            <a:pPr algn="just" fontAlgn="base"/>
            <a:r>
              <a:rPr lang="ru-RU" b="1" dirty="0">
                <a:latin typeface="Times New Roman"/>
                <a:ea typeface="Times New Roman"/>
              </a:rPr>
              <a:t>Пластиковая </a:t>
            </a:r>
            <a:r>
              <a:rPr lang="ru-RU" b="1" dirty="0" smtClean="0">
                <a:latin typeface="Times New Roman"/>
                <a:ea typeface="Times New Roman"/>
              </a:rPr>
              <a:t>карта </a:t>
            </a:r>
            <a:r>
              <a:rPr lang="ru-RU" dirty="0">
                <a:latin typeface="Times New Roman"/>
                <a:ea typeface="Times New Roman"/>
              </a:rPr>
              <a:t>  – это </a:t>
            </a:r>
            <a:r>
              <a:rPr lang="ru-RU" dirty="0" smtClean="0">
                <a:latin typeface="Times New Roman"/>
                <a:ea typeface="Times New Roman"/>
              </a:rPr>
              <a:t>карта на пластиковом носителе, бывает именная и неименная.</a:t>
            </a:r>
          </a:p>
          <a:p>
            <a:pPr algn="just" fontAlgn="base"/>
            <a:r>
              <a:rPr lang="ru-RU" b="1" dirty="0" smtClean="0">
                <a:latin typeface="Times New Roman"/>
                <a:ea typeface="Times New Roman"/>
              </a:rPr>
              <a:t>Цифровая  </a:t>
            </a:r>
            <a:r>
              <a:rPr lang="ru-RU" b="1" dirty="0">
                <a:latin typeface="Times New Roman"/>
                <a:ea typeface="Times New Roman"/>
              </a:rPr>
              <a:t>карта</a:t>
            </a:r>
            <a:r>
              <a:rPr lang="ru-RU" dirty="0">
                <a:latin typeface="Times New Roman"/>
                <a:ea typeface="Times New Roman"/>
              </a:rPr>
              <a:t>  –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это аналог обычной карты, но без пластикового носителя. Данные такой карты хранятся в приложении и личном кабинете. </a:t>
            </a:r>
            <a:endParaRPr lang="ru-RU" dirty="0" smtClean="0">
              <a:latin typeface="Times New Roman"/>
              <a:ea typeface="Times New Roman"/>
            </a:endParaRPr>
          </a:p>
          <a:p>
            <a:pPr algn="just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миниатюрная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карта-наклейка.</a:t>
            </a:r>
            <a:endParaRPr lang="ru-RU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5445224"/>
            <a:ext cx="4964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265" algn="just">
              <a:spcAft>
                <a:spcPts val="0"/>
              </a:spcAft>
            </a:pPr>
            <a:r>
              <a:rPr lang="ru-RU" b="1" dirty="0">
                <a:solidFill>
                  <a:srgbClr val="0000FF"/>
                </a:solidFill>
                <a:latin typeface="Times New Roman"/>
                <a:ea typeface="Times New Roman"/>
              </a:rPr>
              <a:t>Кредитная карта</a:t>
            </a:r>
            <a:r>
              <a:rPr lang="ru-RU" dirty="0">
                <a:solidFill>
                  <a:srgbClr val="0000FF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</a:rPr>
              <a:t>– </a:t>
            </a:r>
            <a:r>
              <a:rPr lang="ru-RU" dirty="0" smtClean="0">
                <a:latin typeface="Times New Roman"/>
                <a:ea typeface="Times New Roman"/>
              </a:rPr>
              <a:t>для </a:t>
            </a:r>
            <a:r>
              <a:rPr lang="ru-RU" dirty="0">
                <a:latin typeface="Times New Roman"/>
                <a:ea typeface="Times New Roman"/>
              </a:rPr>
              <a:t>совершения </a:t>
            </a:r>
            <a:r>
              <a:rPr lang="ru-RU" dirty="0" smtClean="0">
                <a:latin typeface="Times New Roman"/>
                <a:ea typeface="Times New Roman"/>
              </a:rPr>
              <a:t>операций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smtClean="0">
                <a:latin typeface="Times New Roman"/>
                <a:ea typeface="Times New Roman"/>
              </a:rPr>
              <a:t>за </a:t>
            </a:r>
            <a:r>
              <a:rPr lang="ru-RU" dirty="0">
                <a:latin typeface="Times New Roman"/>
                <a:ea typeface="Times New Roman"/>
              </a:rPr>
              <a:t>счет </a:t>
            </a:r>
            <a:r>
              <a:rPr lang="ru-RU" b="1" dirty="0" smtClean="0">
                <a:latin typeface="Times New Roman"/>
                <a:ea typeface="Times New Roman"/>
              </a:rPr>
              <a:t>заемных денежных </a:t>
            </a:r>
            <a:r>
              <a:rPr lang="ru-RU" dirty="0">
                <a:latin typeface="Times New Roman"/>
                <a:ea typeface="Times New Roman"/>
              </a:rPr>
              <a:t>средств, предоставленных </a:t>
            </a:r>
            <a:r>
              <a:rPr lang="ru-RU" dirty="0" smtClean="0">
                <a:latin typeface="Times New Roman"/>
                <a:ea typeface="Times New Roman"/>
              </a:rPr>
              <a:t>держателю карты </a:t>
            </a:r>
            <a:r>
              <a:rPr lang="ru-RU" b="1" dirty="0" smtClean="0">
                <a:latin typeface="Times New Roman"/>
                <a:ea typeface="Times New Roman"/>
              </a:rPr>
              <a:t>банком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4" y="1052736"/>
            <a:ext cx="799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карты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 получения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наличных денежных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товара/услуги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доступа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информации по банковскому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Различаются по источникам денежных средств: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301514" y="260648"/>
            <a:ext cx="7086910" cy="7060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пластиковых карт.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карты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39">
            <a:off x="246718" y="2905382"/>
            <a:ext cx="2422929" cy="144065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75" y="5051576"/>
            <a:ext cx="3240357" cy="1461066"/>
          </a:xfrm>
          <a:prstGeom prst="rect">
            <a:avLst/>
          </a:prstGeom>
          <a:noFill/>
          <a:effectLst>
            <a:softEdge rad="3175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4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043608" y="188640"/>
            <a:ext cx="76431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реквизиты банковской карты: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109196" y="696990"/>
            <a:ext cx="9006148" cy="5150381"/>
            <a:chOff x="167501" y="1156101"/>
            <a:chExt cx="8932328" cy="5341660"/>
          </a:xfrm>
        </p:grpSpPr>
        <p:sp>
          <p:nvSpPr>
            <p:cNvPr id="3" name="TextBox 2"/>
            <p:cNvSpPr txBox="1"/>
            <p:nvPr/>
          </p:nvSpPr>
          <p:spPr>
            <a:xfrm>
              <a:off x="3628057" y="5851430"/>
              <a:ext cx="21759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4BACC6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Логотип платёжной </a:t>
              </a:r>
              <a:endParaRPr lang="ru-RU" dirty="0" smtClean="0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 smtClean="0">
                  <a:solidFill>
                    <a:prstClr val="black"/>
                  </a:solidFill>
                  <a:effectLst>
                    <a:glow rad="228600">
                      <a:srgbClr val="4BACC6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системы</a:t>
              </a:r>
              <a:endParaRPr lang="ru-RU" dirty="0">
                <a:solidFill>
                  <a:prstClr val="black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0133" y="5557882"/>
              <a:ext cx="17075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8064A2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Имя и </a:t>
              </a:r>
              <a:r>
                <a:rPr lang="ru-RU" dirty="0" smtClean="0">
                  <a:solidFill>
                    <a:prstClr val="black"/>
                  </a:solidFill>
                  <a:effectLst>
                    <a:glow rad="228600">
                      <a:srgbClr val="8064A2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фамилия</a:t>
              </a:r>
              <a:endParaRPr lang="en-US" dirty="0" smtClean="0">
                <a:solidFill>
                  <a:prstClr val="black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 smtClean="0">
                  <a:solidFill>
                    <a:prstClr val="black"/>
                  </a:solidFill>
                  <a:effectLst>
                    <a:glow rad="228600">
                      <a:srgbClr val="8064A2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8064A2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держателя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14375" y="4960930"/>
              <a:ext cx="1785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Дата окончания </a:t>
              </a:r>
              <a:endParaRPr lang="en-US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действия </a:t>
              </a:r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0174" y="2200248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prstClr val="black"/>
                  </a:solidFill>
                  <a:effectLst>
                    <a:glow rad="228600">
                      <a:srgbClr val="4F81BD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ЧИП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7501" y="3016192"/>
              <a:ext cx="146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Номер карты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98125" y="1156101"/>
              <a:ext cx="2610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  <a:effectLst>
                    <a:glow rad="2286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Название, логотип </a:t>
              </a:r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банка</a:t>
              </a: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>
              <a:off x="2393463" y="1525433"/>
              <a:ext cx="0" cy="95780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958194" y="5781950"/>
              <a:ext cx="2667856" cy="542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prstClr val="black"/>
                  </a:solidFill>
                  <a:effectLst>
                    <a:glow rad="228600">
                      <a:srgbClr val="4F81BD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Полоса для подписи </a:t>
              </a:r>
              <a:endParaRPr lang="en-US" sz="1400" dirty="0" smtClean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dirty="0" smtClean="0">
                  <a:solidFill>
                    <a:prstClr val="black"/>
                  </a:solidFill>
                  <a:effectLst>
                    <a:glow rad="228600">
                      <a:srgbClr val="4F81BD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Держателя, может отсутствовать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04507" y="2042264"/>
              <a:ext cx="200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Магнитная полоса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307601" y="2047835"/>
              <a:ext cx="1758707" cy="5426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Код</a:t>
              </a:r>
              <a:r>
                <a:rPr lang="ru-RU" sz="1400" dirty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400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 dirty="0" smtClean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CVV</a:t>
              </a:r>
              <a:r>
                <a:rPr lang="ru-RU" sz="1400" dirty="0" smtClean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400" dirty="0" smtClean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/CVC</a:t>
              </a:r>
              <a:r>
                <a:rPr lang="ru-RU" sz="1400" dirty="0" smtClean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2/ППК2</a:t>
              </a:r>
              <a:r>
                <a:rPr lang="en-US" sz="1400" dirty="0" smtClean="0">
                  <a:solidFill>
                    <a:prstClr val="black"/>
                  </a:solidFill>
                  <a:effectLst>
                    <a:glow rad="228600">
                      <a:srgbClr val="9BBB59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1033" name="TextBox 1032"/>
            <p:cNvSpPr txBox="1"/>
            <p:nvPr/>
          </p:nvSpPr>
          <p:spPr>
            <a:xfrm>
              <a:off x="4934257" y="5015502"/>
              <a:ext cx="1346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prstClr val="black"/>
                  </a:solidFill>
                  <a:effectLst>
                    <a:glow rad="2286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Голограмма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57296" y="4944144"/>
              <a:ext cx="2142533" cy="670335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prstClr val="black"/>
                  </a:solidFill>
                  <a:effectLst>
                    <a:glow rad="228600">
                      <a:srgbClr val="8064A2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Адрес и </a:t>
              </a:r>
              <a:r>
                <a:rPr lang="en-US" dirty="0" smtClean="0">
                  <a:solidFill>
                    <a:prstClr val="black"/>
                  </a:solidFill>
                  <a:effectLst>
                    <a:glow rad="228600">
                      <a:srgbClr val="8064A2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 </a:t>
              </a:r>
              <a:r>
                <a:rPr lang="ru-RU" dirty="0" smtClean="0">
                  <a:solidFill>
                    <a:prstClr val="black"/>
                  </a:solidFill>
                  <a:effectLst>
                    <a:glow rad="228600">
                      <a:srgbClr val="8064A2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банка-эмитента</a:t>
              </a:r>
              <a:endParaRPr lang="ru-RU" dirty="0">
                <a:solidFill>
                  <a:prstClr val="black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5922" y="421179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723978" y="1099211"/>
            <a:ext cx="2496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имвол бесконтактной оплаты</a:t>
            </a:r>
            <a:endParaRPr lang="en-US" dirty="0">
              <a:solidFill>
                <a:prstClr val="black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63" y="1976600"/>
            <a:ext cx="34480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 стрелкой 34"/>
          <p:cNvCxnSpPr/>
          <p:nvPr/>
        </p:nvCxnSpPr>
        <p:spPr>
          <a:xfrm>
            <a:off x="1276348" y="2134800"/>
            <a:ext cx="726031" cy="7139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47459" y="2848719"/>
            <a:ext cx="891904" cy="423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824391" y="1500165"/>
            <a:ext cx="1110095" cy="1216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4572000" y="4110926"/>
            <a:ext cx="7904" cy="12164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514745" y="3899557"/>
            <a:ext cx="399957" cy="5687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2002379" y="4183910"/>
            <a:ext cx="16898" cy="8568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91" y="2302778"/>
            <a:ext cx="3096345" cy="19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Прямая со стрелкой 57"/>
          <p:cNvCxnSpPr/>
          <p:nvPr/>
        </p:nvCxnSpPr>
        <p:spPr>
          <a:xfrm>
            <a:off x="6651354" y="1923635"/>
            <a:ext cx="0" cy="1172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7128284" y="2075962"/>
            <a:ext cx="828092" cy="920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 flipV="1">
            <a:off x="6516216" y="3258877"/>
            <a:ext cx="438888" cy="1898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5220072" y="3658760"/>
            <a:ext cx="593289" cy="7863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6092552" y="4051958"/>
            <a:ext cx="2153694" cy="370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 flipV="1">
            <a:off x="8246246" y="3681872"/>
            <a:ext cx="14079" cy="7401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80994" y="5949280"/>
            <a:ext cx="8483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dirty="0">
                <a:latin typeface="Times New Roman"/>
                <a:ea typeface="Times New Roman"/>
              </a:rPr>
              <a:t>*</a:t>
            </a:r>
            <a:r>
              <a:rPr lang="ru-RU" sz="1400" b="1" dirty="0">
                <a:latin typeface="Times New Roman"/>
                <a:ea typeface="Times New Roman"/>
              </a:rPr>
              <a:t>CV</a:t>
            </a:r>
            <a:r>
              <a:rPr lang="en-US" sz="1400" b="1" dirty="0">
                <a:latin typeface="Times New Roman"/>
                <a:ea typeface="Times New Roman"/>
              </a:rPr>
              <a:t>V</a:t>
            </a:r>
            <a:r>
              <a:rPr lang="ru-RU" sz="1400" b="1" dirty="0">
                <a:latin typeface="Times New Roman"/>
                <a:ea typeface="Times New Roman"/>
              </a:rPr>
              <a:t>2/</a:t>
            </a:r>
            <a:r>
              <a:rPr lang="en-US" sz="1400" b="1" dirty="0">
                <a:latin typeface="Times New Roman"/>
                <a:ea typeface="Times New Roman"/>
              </a:rPr>
              <a:t>CVC</a:t>
            </a:r>
            <a:r>
              <a:rPr lang="ru-RU" sz="1400" b="1" dirty="0">
                <a:latin typeface="Times New Roman"/>
                <a:ea typeface="Times New Roman"/>
              </a:rPr>
              <a:t>2/ППК2 </a:t>
            </a:r>
            <a:r>
              <a:rPr lang="ru-RU" sz="1400" dirty="0">
                <a:latin typeface="Times New Roman"/>
                <a:ea typeface="Times New Roman"/>
              </a:rPr>
              <a:t>- </a:t>
            </a:r>
            <a:r>
              <a:rPr lang="en-US" sz="1400" dirty="0">
                <a:latin typeface="Times New Roman"/>
                <a:ea typeface="Times New Roman"/>
              </a:rPr>
              <a:t>Card Verification Value</a:t>
            </a:r>
            <a:r>
              <a:rPr lang="ru-RU" sz="1400" dirty="0">
                <a:latin typeface="Times New Roman"/>
                <a:ea typeface="Times New Roman"/>
              </a:rPr>
              <a:t> (</a:t>
            </a:r>
            <a:r>
              <a:rPr lang="en-US" sz="1400" dirty="0">
                <a:latin typeface="Times New Roman"/>
                <a:ea typeface="Times New Roman"/>
              </a:rPr>
              <a:t>VISA</a:t>
            </a:r>
            <a:r>
              <a:rPr lang="ru-RU" sz="1400" dirty="0">
                <a:latin typeface="Times New Roman"/>
                <a:ea typeface="Times New Roman"/>
              </a:rPr>
              <a:t>)/</a:t>
            </a:r>
            <a:r>
              <a:rPr lang="en-US" sz="1400" dirty="0">
                <a:latin typeface="Times New Roman"/>
                <a:ea typeface="Times New Roman"/>
              </a:rPr>
              <a:t>Card Validation Code</a:t>
            </a:r>
            <a:r>
              <a:rPr lang="ru-RU" sz="1400" dirty="0">
                <a:latin typeface="Times New Roman"/>
                <a:ea typeface="Times New Roman"/>
              </a:rPr>
              <a:t> (</a:t>
            </a:r>
            <a:r>
              <a:rPr lang="en-US" sz="1400" dirty="0">
                <a:latin typeface="Times New Roman"/>
                <a:ea typeface="Times New Roman"/>
              </a:rPr>
              <a:t>Mastercard)</a:t>
            </a:r>
            <a:r>
              <a:rPr lang="ru-RU" sz="1400" dirty="0">
                <a:latin typeface="Times New Roman"/>
                <a:ea typeface="Times New Roman"/>
              </a:rPr>
              <a:t>/ППК (МИР)– код идентификации для проведения </a:t>
            </a:r>
            <a:r>
              <a:rPr lang="ru-RU" sz="1400" dirty="0" smtClean="0">
                <a:latin typeface="Times New Roman"/>
                <a:ea typeface="Times New Roman"/>
              </a:rPr>
              <a:t>платежа, например</a:t>
            </a:r>
            <a:r>
              <a:rPr lang="ru-RU" sz="1400" dirty="0">
                <a:latin typeface="Times New Roman"/>
                <a:ea typeface="Times New Roman"/>
              </a:rPr>
              <a:t>, оплата в </a:t>
            </a:r>
            <a:r>
              <a:rPr lang="ru-RU" sz="1400" dirty="0" smtClean="0">
                <a:latin typeface="Times New Roman"/>
                <a:ea typeface="Times New Roman"/>
              </a:rPr>
              <a:t>интернете.</a:t>
            </a:r>
            <a:endParaRPr lang="ru-RU" sz="1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04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24203" y="188640"/>
            <a:ext cx="295232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Платежная система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883" y="836712"/>
            <a:ext cx="83091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Платежная система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ПС)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для перевода денег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иных средств, их заменяющих (чеки, сертификаты, условные платёжные единицы или специализированные ценные бумаги), в электронной или физической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форме.  ПС устанавливает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 правил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программных, аппаратных и технических средств для передачи денежных средств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одной стороны другой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ПС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выпускает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карты, не устанавливает процентные ставки и ежегодные платежи.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платёжных систем: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075" y="5348137"/>
            <a:ext cx="8276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Mastercard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платежные системы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Visa и Mastercard 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работают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штатном режиме,  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пределами РФ прекратили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8611"/>
            <a:ext cx="1004980" cy="51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61815"/>
            <a:ext cx="973302" cy="5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6" y="2856326"/>
            <a:ext cx="1224136" cy="68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2602829"/>
            <a:ext cx="70013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платежная система «Мир»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государством с учетом особенностей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финансового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рынка. Наличие национальной платежной системы позволит обеспечить жителей России современным платежным инструментом, работа которого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зависит от внешних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 и политических факторов. АО «НСПК», оператор платежной системы «Мир», на 100%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 Банку России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гарантирует наивысшие стандарты безопасности при проведении платежей.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0756" y="4434860"/>
            <a:ext cx="8364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работают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всей территории РФ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пределами РФ принимаются в некоторых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странах. Зарубежные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сами принимают решение об открытии инфраструктуры для приема карт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прием и обслуживание в конкретной стране будет зависеть от позиции самих кредитных организаций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308273"/>
            <a:ext cx="561662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нужна банковская карта?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458" y="1941116"/>
            <a:ext cx="6285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Оплачивать покупки и услуги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торговых и сервисных предприятиях (ТСП), в том числе бронировать и оплачивать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интернете,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покупки предусмотрен кешбэк «живыми» деньгами, а не бонусами;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5892" y="5229200"/>
            <a:ext cx="3622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выплаты,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зарплату, пенсию, пособия или стипендию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" name="Picture 20" descr="C:\Users\cards64\Documents\Разное\КОНФЕРЕНЦИИ, СЕМИНАРЫ, КОНКУРСЫ\Семинар в Сочи\картинки\BankOAmerMob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62" y="5013821"/>
            <a:ext cx="2070912" cy="1541459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68558" y="927419"/>
            <a:ext cx="8667938" cy="3003922"/>
            <a:chOff x="683567" y="1065510"/>
            <a:chExt cx="8667938" cy="3003922"/>
          </a:xfrm>
        </p:grpSpPr>
        <p:sp>
          <p:nvSpPr>
            <p:cNvPr id="6" name="TextBox 5"/>
            <p:cNvSpPr txBox="1"/>
            <p:nvPr/>
          </p:nvSpPr>
          <p:spPr>
            <a:xfrm>
              <a:off x="2942793" y="3423101"/>
              <a:ext cx="6408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Оплачивать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коммунальные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услуги,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услуги связи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 другие платежи без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очередей и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комиссий;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83567" y="1065510"/>
              <a:ext cx="62916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Получать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собственные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денежные средства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пополнять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счет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банковской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карты в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пунктах выдачи наличных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в банкоматах без комиссий;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4" descr="C:\Users\cards64\Documents\Разное\КОНФЕРЕНЦИИ, СЕМИНАРЫ, КОНКУРСЫ\Презентация для клиентов\images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62" y="1369213"/>
            <a:ext cx="2173518" cy="1443765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ards53\Desktop\Карты_фото\пос в магаз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1" y="3315946"/>
            <a:ext cx="2047349" cy="1349936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ards53\Desktop\Карты_фото\инет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8" y="5013176"/>
            <a:ext cx="2025637" cy="1542104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656892" y="4188639"/>
            <a:ext cx="6480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Переводить денежные средства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своими счетами и на счета другим людям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номеру телефона без комиссии;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0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08720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получая выписку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карточному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счету, которая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точностью до копейки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отследить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движения денежных средств за определенный период.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88640"/>
            <a:ext cx="234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того:</a:t>
            </a:r>
            <a:endParaRPr lang="ru-RU" sz="28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5" descr="data:image/jpeg;base64,/9j/4AAQSkZJRgABAQAAAQABAAD/2wCEAAkGBhQSERUUEhQVFRQVGBUVGBcYFRgWGBgUFxQVFBQXGBUYHCYeFxkjHRQXHy8gIycpLCwsFR4xNTAqNyYrLCkBCQoKDgwOGg8PGiwkHyUsKSwsLCwsLCwsKiwpKSwsLyosKSksKSkpLCwsLCwsKSwsLCwsLCksKSwsLCwsLCkpKf/AABEIALcBFAMBIgACEQEDEQH/xAAcAAACAgMBAQAAAAAAAAAAAAAEBQMGAAECBwj/xABHEAACAQIDBQUDCAgEBgIDAAABAgMAEQQSIQUTIjFBBlFhcYEjMpEUQlKSobHB0QcVM1NicqLSgpPh8CRjc7LC8RZDg7Pi/8QAGgEAAgMBAQAAAAAAAAAAAAAAAAQCAwUBBv/EAC8RAAICAgIBAgMIAgMBAAAAAAABAgMEERIhMRNBIlFhBRQycYGRsfBC8TNSoSP/2gAMAwEAAhEDEQA/AF2Y1sV0IaxhYEnoCT5DU1HRE2q1vLbU1vA7PxE4LIjBbX4ULNa19SeEG3TU0ywvZhM0O9Y+2K5CQzjiXMvEbRqToNAbE03HFfmT1/InPLiuoLf8fuLIsUhNgwudOfM+HfXOLkcZFjsXkcRrfWxIJJt106d5FM5segd47BovdIJzDTmQSq2IPUDQjSqft6aUNDMt+Ec+5u891xap248anF76ZXTkyu5R1potmG7MZzZ5EY3ZSWfeBXVGkCskfCCQjWsD7pouBYYspeSNg62Uhs6o9pRmKLzUFY9CL8XKqm/anETqRHFlDNnbKojUvrxFuZOp621NRxbIlf8AaSZR9GMW/qNXvIhFa3+iKFiym9tfuWfE7UDXRHzlguYhMihg3MKALKAOZAub99QmWhsDgljXKgIF7nqSe8nqaIdKRvtdjT14HsehUprfktmGxW9wscl7tCdy/wDIdYz6Gw9TR+w8VklGvP8A91XuyU43rQseGdCnk/ND530o+Byp10ZTY/zA2P3U3iS5wdbFMyPCxWI9DXFE8o3/AKf7qjxV5EdDGwDKyniQGxBBsbmx1qPZONVoxcjTvNFnFIObr9YUjKPF6ZpwkpRTQqnwrCaFuLRyAC62F4WU8lvyXvppnf6K/X//AJoPHY1M0NnT9qPnD93JRfy+P6a/EVEmD4nBs7IxFihJFpHGpFjcAWOnf3muJ9kh0ZHjiZWLMQ2ZtWNyfD0or9Yx/SHpc1n6wTvPojH8KAB22Vdg7ZCwNwSGPUsumYA2JNr8qxtkgkEiO6szDgOjM2cn3up18xeiPly9z/5b/wBtaOPH0ZP8tvyoAhGydbkqTlykmMEle4kkm1CbW2aFgYggZVstkQWGYEgcOgpj8u7o5PqgfeaB23iScPL7OQcJ+h/dQAwOFb94/wDR/bWhgz1kkPqB9wrT4l+kTH/Eg/8AKsGIk/dW83X8L0Ab+Qj6Un12/CgsHhFMs4u+jp/9j/uk8aL38v0EH/5D/ZQWCeQyzlRHq0Z95j/9ajmF8KADhs9O4+rMfvNZ+rY/oKfMX++uGeUWuYhfQXzam17DUX5GomxTZ8hmhDAZiuU3A77F+VABIwEf7tPqj8qkWFRyUD0FAJjcxUCeMlwGWye8pBIIOa2oBI77GuJMaFL5sR+ztntGLKWtlF7EXOYac9RQA1rKWriAXCb6QMwuAY1FwACdSnMAjTxqD9ZR2mO+kywEhzw2BX3gLLcnS1qADMb+1g/mf/8AU9G0hlxCtPCgaU8T8V7C4hLEXHWzr07+6m3yAdWk/wAx/wADQARWqHOzk/i/zH/urKDh4fhp0RrMgOuua5P26igu1WLCo+6vYZL63IRr6E9eVr9xFD4nak+JlLmMRA2FzdiAoCjQm5NgNSdeZotMOACOd+ebUnzrRyb65RSiuzIxca2E25PozA9vkSOElbyQFjGS7hRds2sa+9Yk215GxpdiNsTz5csZIUEKWGRVUsXsOtrsbUVFs2NTwooPgP8AdqMg4hdRcd/JfQnn6XqqF1k38C7GJ01Vrc30B4DBPfNKwY/RGijxP0vXSj2U+NFYTBZ3VCwBY2FtNTyGZu/ly60YcAAt/aK1rhXHvAc8pIBB+INq7PFtl3J9/IrhmUQeorr5iOaYIBoSScqqOZPO3w1udBUmHglkIFwCdAsYzv5ZiLX8lpfiMaDismlkQ28WbKxPwApzsrEQJ7SWSYSKeFIgFJ097eE8PUcr1bjUQUOcltkMrIm7OEXpHEIjU8SZj1z8R/q5elEYkIAjRjKrnIyXuoYglWQH3QbEEcuRrrtBtdIl3Yjw8ayKsmcPvpDc5hmlJ0bvAH30ticuFOoQHOL6EmxANuYAuTrqdKvulX6T2tfIVortVy09/MMilKsGU6ggg+INxVt2jIGdZV92dBIP5xZZB8bfbVNqybKnz4RlPvYdhIP+m2kg+FzWVjT4WJmxk1+pU0P9gY0BsrAEc7EA+fOrXikVYyyiNTpYsoy6kDvHpqNbV53DLlYEdKumCxOeEks5AAGVVVtOVgCpv3a05mVa+NCeBd/gwSDbJkfDg5FzSICg5kmCR2ZTfVQwI6jQ61ZrVXZcajtBkeQhnisQFyi6uwUkDuBPdy7xTv5J/G/1vyrPNUXdotpSRBN3a5LXuCdFQsALA8RIAA68gRUG0sZON7lawWRMp3bH2ZizFRZW4s2ma1tbUXtTEJCFLbw5my6OwA4SxLEHRQFP2UNidsRBnQB2KFATvCqXYSfOvoBuyD4kCgDeKxspePIHAtHdQL8ZkQSLIbaZUJPTr3VFLvljzAzFzKSi2Jsiuq5WsBbMqswJ0GfwFdvtGEGGyEiVRJmJeyqzIoJIuLkuOdhodaim2ii5laBc0edmBJ9xEWQlSV4jxW7rqdaACcQ7PiFy73d5WzEXCNo65BqMrX4sx10Wx1NKdpxSphUsXMli75pOAKxJkjJLXGUNpob5AOpNMNp49IXI3MZVApOgDXcSMthbl7M38z3Us23tnJDMpihvGpVso97eFEG77rbwE3vy8a4BbTjUHN0H+IfnXH6yi/eJ9dfzqZYF7h8BXQW1dAru2oxLKhjaMWDXfNxWKSJlyhbkcdxYjXnyFdbBcRviM2UZnjayBiB7BE+iNboT60RtraTxOgjIbNcGO3EeF7MOp4gosLWFyb6VF2cxZklxBLZrGEA2y6GFWIt4MzD7OlABONySPCwveOTMDu3JsUdGAOXS+b7KGVWedZJF4AmibqS6uylXJY6MSLLqNBfvp9Ve2lPMuIIUSmPKScinRBE98vDlaQuFtrfW1ra0Acrs9gMOBnPycDL7KxLBGTnnGVSDYix0HMXrDsos7uYyC4BI3UVi14yc+Z/aW3Yte1r86gibECSA+1Kc2BV9FZ5MyszEe4uTVgS1ha1bxCTM8h9pYktfMMrRXiaNFUuLG2cHkdW11FABSbMdTGVWS8SsEvuQAzKVNyDfLr7o00HdWp9hCQvvI2YMCBeREy3JYkGMA3u3M35ULghIjxySEmycYLRlVQCUgJxF95qgPMG3PSt4mEF5zZcjqBYzR6uGa0i3vrZr2fuUDQUATHZpjnhZV+cwsZbi5w7KTbJzIjGt+/vpwZJfox/XY/8AhVcjgy4nCOxjuisjMsgOdjh7XItckZLXJtbzqxHaUf0x9p+4UAdXl/5fxb8q1WfrCPv/AKW/KtUAeHRxk8lt4tw/Zz+yjIdns+itGW6KbrfwDkkA+YppJsyNIcsmsyDfvkZTeEsUyq2qk+6/k1KZsfHpu492Ab5i5dj5nRQPIVs1UUtaS/U89bkZCe20voJdtYoJF1Gc7s30K6+0v4gAirLgYcO+GUvmjKybtnXiAUjNGTH3WDLdeWUaGqpj8P8AKVlPIM+ZCetlCk+RsfhQGD+VoMuUEDkWIIt5g3NKQshVKUd678j1lU7oRlr28Mv20tv3ZZYWyPZozZRpGj+xIJGhynKba8NK8ftveSu499yTlzFst/E8lv8AlSH9WSv+1lNvooMo8r86Ogw0cK2FkB7zqT33OpqbyorqtbZX9zlLu2Wl8gDa+xS5V42s6gA30DW0Bv0NcQbOxDCzyhR/CLn405jkVvdYEjoDqPQ61BPIS6RqcuYMzEcwgIAA7iTpfwNJw9XlxTabHrPS48mk0iKDY0UfE2p+k5ub+un2U3w+HLHhVj42sD5ZiDU2zcFGbhWRJNMu8vx+G9N8p8DYeNF7awzQGONgwkCBnJvYs2uVehCiwuOt6fhiQ5am9szbM6zjyrjpAMuGK6EEEdCLHXUeniNNKY9mcWExChvde8bfyuLffahJ8bmRAdSCQP5bEn0uFoXPYi3OkMmpVT4o0cS9318mWLdlCUPONih/w+6fVSp9aebAxhF0uRmGhBAPoSCOg5ilOPlztHKOU0YJ/wConC/2EfVrnCzFWB7q1Yaup7Mie6L3ot0+yt3umAOksR1k0LFmXMQqc7SHlYctNKeZ5Pop9c/21XWygYZw3CrWIZ9eOaNlspOtiPQaVYf1jH9NfjWM1p6N+L5LaBsfCXW0mQC/7x1vcEW0te4J0qGTZcbF9IlJCh8uZTZSzDMUII95via1tuRZYiilSWuLksCAVIurKpIOvwuNKV4jYxffAy2EqsCQjvmuxNihWyL3hTreuEhpPhI1yGRoRYjJmBAA4Aqrxai6qQO+1akwEQuCYBxqDdB+0YAKur+8QRYdx5VpQWESvmtEyk+zf2mWMZTbLw2c3t/CKFw+xgqyDNK+eWKYFohcMhjJ1AFycnPx8KADJYEWRQ8kYksxBMYJsSzHiJNh72ngfGl+0Z4Bh2tKoAWTLaJVykrbqns7llFza+Yd9EY/Z5mLF86q1gwCC9o2kMZDFuHR9dDypHJh1xWHnYGUl0becKJmRVXJYFzl/ZanXmeWlubAuK4ZiB7V+Q6J3fyVsYM/vZD6r+C1zFjHKg7ptQD7yDp/NWxiZP3XxdfwvXQBMZOkToHabiuA2bhvYmx11NlJ0BtbWh9kZZZpiN6LCHRnYHVGcHRjpZh9tEY7BPKy514QQcm9AViDcEjITp4EeN6G2RhGilmCAG6wm7Ssx0DxgXyaWCAf+6AGx2en8X+Y/wDdSzEYiFJjG6ZVCBjIxbLqHOUEixICEkXB86YtJKOYiHT3m5/VoOTBhpgXMRktcKWc6WK5t2WsdCRe3U1wBdBtqFt0dwoWQ5eKxNzM0IAsCCQQCRcWDCiVxitNJGsMYykopZbBmVULWIWxsH5Xvw/DaYKENHZsODdmjspsSWJJUbyxOYk36E6VkmGiDMGeIsEs94iWK2Uakscx9zx93woAiwe2A7RjdIAzLGwtxK7JI3K3IZLEefdrp9vEPlAjUM7oCfmBJhES4vyN7jl0FSpDCxVQ6XKlFtCBZSHGUNbhOj6XB0PjXTmMGQZyW0DAQKS2oUfMOfXTqBQAJhtttNNh7lAC5GQe9cYVpM4N/dOa3LlbWrLeq9NKjSYfLJIczjK2RVBXcyNYNkHIdKcfIj+8k+sv4LXQCb1qhvkP/Ml+ua3QB85DGzP+ziyj6Tm39PWicLsxibyuZD0W1kH+Hr60ZGLmwGt7a3OvcANSadxdmpMyrK8cbOQqpJIqFmOijdpdtT9Kn9XWrcpaRl7oqeox21/fIs3JNQSnKCT07hrzsB5629aYQyR5jHLGuhKmwyspBsSrDUEGq9tzHGNlUm4jlIY/SAAZCfGzfEVG3D9PT30SpzfW3FLTQ+2ZslpmCZtSCxAIRVUC5Jc62A6i1NsJsSKz7iSNpUQyFVRjdRa9pW5nWkey9sGNlljKki/PVSCLEEdQQabP+kGGGM2dd4ykCKKERohIsS51aRh0HKnJf/L8HgQivW36je/74A9pTCSFmIAkjBdHtqCouVJ6qRoR41UcdjjDi87A5XUfVIHLyI+2nUGIMi6qyqdLHQsPEdBW8VhVccahh499LZWRHmnX7DeFizVbjb4ZrBdpYI3SRiHCnNkvzI1XS3K9jbwrf/yTFSqyqGKOcxMvu5icxZVN2Bv3WqOLBxxC4VVJNhYXYnuHUmjUVjrly+LnX6q6/aKFbbe9wj+p100Y61ORuBbDU3PU8vgOgrtlqbDQp893/wAOVQPIEG/rUuLw2Q2zZgRmVrZbryIYcgwNr20NwR1FU5GLbBc5dluNmUzfpw6D8BPfCOOsEizD+RuGQeViTRA50D2ecCbI3uyq0Z8mH51PhicoDe8t0b+ZCUP/AG39av8As+e04i/2lDTjP9CybHxr5VRbH2sNx/BvFuR3WNvtq7yA20sD0vyv0vXm+y8VkkU+NX+LChgDmk1199vzqrMhxnv5jGBZyhx+Qsfa7/J4WLZWYKZCq3K3jcg5LGwLqF9ahxOMxFiwzgexVgV9wuA8jLlQtZQQvXUnup2dnr3v0H7R76eObxNY2z0PMN9d/wA6TNASY/HzlIDGHzWBkXKSc1oyEay6EhmOoC99tBUW0JcQBLu98wDDJdWUljHILXA90OFN7ZbMB30/Gy4/oj1JP3mhtqJDDE8jRpwi/IatyA+NAFJ/SHt6USRQRM13ASRQCqi75XOYMLG3IFSCOXOukxDJlQciuUW6DkfPmKq6hZcWjsi3aQMeEc730qzYjAF5I2WVkWNmuoC2fplYkXA06Urk9NF1XaZfcNj48i3ZV0GhYA6afhXZ2nF+9j+uv50r2F3Mo1GYGw/3enYUdAKurnzimVyWnoQbaZZHiKNHdWVt5vBcANqMtiWBBPIjUC+lQ9n3WKWYMUHBh/czEHKsiFjwjUlfharPQMR/4mT/AKUX/fNUyINtJo5d3Y6xyxyA7tz7p1tw8yCR61BNeSWJyCoRmJG6lLEWkjsdMtiGBudRqBzp9WWoAqv6mtuQC4CMC2WKRcyrNvkW1woAOmoPW1E4qGV3zjOjiNlUiEEqXC5tWcBgCtwLDW2ulWGtEigCvw4KRWjIVisaMFQxoF3hzXe5lvmN7G9+veazE7NkkZ3O9VmTdgruQQpZWYXzEsNCBfkGbqb09aZR84fEVycWg5uv1h+ddAr0+CdJoHs1gyRhSYgqjdyA5cq3W/UA20HdTszS/ux6yD8FobaeLS8NnXSZfnD6L+NFNtGIf/Yn1hQBzvZf3af5h/srda/WcX7xfjW6APnbZ2LuisrcQ1v1DA3v8davWP29DwzJiIIWdFaRkg3mJMtuPUjKmo0IIrzttgEMTHIUB6Wv+P30THsFOblnP8RNvhyp6WVGcVtdozo4koSen0xltXtBFicSz4dTra40AzAAMzFeEXOthfn1qFtnhkYScRc5mPLWwtbqANAPKpMOFHDGM3gi3HxHCPjR8WBkYfs7+AdWe38ul/IGoz9a6OkukEHRRPbl8TK9H2bjHVyO7NYfYKLgjiQ5UUFhoQi5m9SOXqak2tIEj0axeyKR3s1ifAgXpv2Zwke+hh92MsAbaX0OhPeTpfxqNGP6ibm+kSyMn09KC7YLDE7dFQfxnM31FOnxo87P4c2ZGHUi6kX5Eqb3HS4Pp1p2Io8TKYiZTlzgMkaxwREA8weIi4tckGqwcQQCt9SCvx0+FOqmlwfWmZ8sjIjYnvaYrTEhsQ46xAIPMklyPsHpT/ADC5M+IllLXPso010Ol5G018Kqu09lyiYyw63NyCbannz0INSxYfEONd3H46sfhy+2qqcqEa+DbX5DF+JOdvNJP8/YsO1NqwMoWGAQhTfMXLO3TiJ0t1qESlsvcoNvHMVN/Ky/bS+DYiizSMXI1u5soPgvKmKZTqLkDqEYj4gVXZfKyHCuL0Trxo12KyyS3+x1FJZgRzBBGvUa0+xY9s5HuyBJl/xrZvtX7aQZdARqDyIOhHgachs0cD/RMkB8iBIn2rb1pfEk4WpfoM5kVOlv5dk6G1XzYGNd4hly8OhuT+AqhA1Y+yO0MrlTyI8TqPAVp5UOVe/kZWFZxtS+fRaJpnUEs0SgdTe3xJFQPtGxI30AIFyLEm2mts/LiX4jvqLbMQmVQpYFHVxwSgGwYWJQBh719O4VF8jbI/HIXMSwq4ia62U5mA7yTf0HdWMegCmx9kVzPFle2VshsfLj5eNUT9JHaS1oRiBZSc9oj7+oC8zewDE25Wq2bW2dvlVQrIkfu+zJsCmW/vCzL05jvBryHtJCZcTNKquud2K2jQDK2cEsM/ExDnXTpUoo4wRsYY5EO9N7hxZByBvzA0B5Xr0HF7SiiVXd1Ge7WueR1FgPSvOINjiSaJXVgt0j+Z+zDAgE3uCdQbd9O/0hQRxSoxOVSgAUam6HSy9Bawqu2Cn5JRk4+D0bs7tZJlzRlrKSt9AQevf0NWVMJcX3khH81vuFeG9kv0hJhsw3LsHIJ41XUC3Kx++vWuzPaRcUhMI5c1Y5SOnQG48qrrjx6JSe+w7HSJEUDGYh2VM28NgzEKoPECbk9AdATQuynSWeQgSD2UJGaRrlXaUqQQx6dKNxmCaUqWUWU3y71gpsQwzAJxWKg/8AuhNnYIxYhwgUXii5u7WCtKFAuNAL2sKtIDT9Xp/F9d/7qU7Qx8MUjI0dwiB2a7W1DlQNCCTuzoSOYtem/tf+X/UaFn2TncOwiJAtqjG41tcZ7G2Y2uNLmugLX2tGuXNAouwVrhtCXRAOJAc3tFNjbTvqfaeNSF2BgQgR5wbLcneJHly2va7jWiF2GBlsIuE5h7Njxaa6vr7o59w7qlOzCQAWVuEpcxhiVNrglibjQaeFcAWxbSUuq7qLRkRuGxzu8iDKLdDHr692vWO2kY3ZVjiYAougF0Z3RFD3IBNmLW0sANdRRw2MNPcGUEC0SAgG97HpzPLvNdLsdRfUXYWJ3cdyNBqSuvIc6AE/64Ly4dbKA8i8gNfZSsx0Y24ktax01ub1Z7Uo2hggpiOY33kajhjGlzpcJe3hR5wh/eSfFf7a6BPWUP8AIv8AmSfW/wBK1QB4LlBvY8jY6EEHuIOoNDYMq5ZzxrchF+aADa9upJHM0ZtnEZ5Iz89w6Me9QtwT5Hr41W8DtLcXjlBFuRtpb8q0YQrou1IyJWWZGOpRX5np+JfDRLYPEFZVIYq2IlsygngFkitcjv0pRtDDNh5cubMLK6tYi6sLqSDqD4UlwPayRFth4ULanemJc2v8cl/sFcZp5XLzvcnUgXJJ/ic8/IVYsmNT87KZYcro/h1/4cdosOZlJTmHLDXnoA1vHNc+d6DwG2ZdAYpM62NwLajkbnkaeZTblUTsFFyL93iToAPM0isizm3H39jSePXwSl7e5rFbUx2J0lmKr9EHMfUCy38da7gwwjXVufNnbU+po7ZuyJJsxLqioAzkEIqgmwvI2vPTSjn2XFHEZo3jlyuEc2YkFgSLM44hoeVMKiUnqyWvov7oUeVCC5Vx39f99igKCLggjvBBHxFRLKWcoDYKBmPM3bUKL6DTUnxFF7SdAqyqoRwyK+XQOjNl1HLMCbg1Xdh4k7yZG97MW9b5T9wrsMWNdyjLsJZcrcdzh0yxKEBuFue9uI/E8qKg2kym4JFBQpmZVJChiBc8hcgXPxqfH4IwyvG3NCVv39x9RrWunFPijClGUlyZ1iiN5cAASDNYaDeKbPYdLgqfQmjcC/sZV6rllHnG1z9l6XTG8WbrGRJ/hGkg+qT8KO2RIBKAeTXQ+TC1YubD07VNHoPs+z1aXB+3QY3hRmysVklRu4il6aADqOH1XhP3V0ja1rfij+ZjLcJfketqbi9btVew2JX5Isu7aRuFcqliSxYLyF9Be505CoJ9sQrmJhBAjeQam75IhKbBgBl1yg35g6CvPSjxbR6mEuUVIY9qcdusM55FuAebaH7L15JiZRfmPiKztH2jEiROYUIkBcLl4UATO3IXNhpekGJxFi2WCJrFbFQCBe51uBc5RmsOV7VNdI75HODjEkqIGUF2VQcw0uefPpzpB26LtPKzG7XIBHKyEgW8NPtplhMQ4lhOGjUs4DghbdVBsfmWDE3PdarlJ2WgnJbEIJHcksVLItzqcqqRYX++qLLFHyWwrlPweM4WXXzr1T9F+OdGd+SAWuRoWPQeXP4Ur25+iXKM2Ecnru5CNR3LJ3+DfGiMDiTBEkRBUqoDDkQ3Nr+NyaVsyEo/CM04spy0z09e0p/h+FZFttd6ZG6oEsPBi1/trzQbYPfRUO2PGqY3zHJYcV7HqC9oYerEeh/CtntFB9P+lvyrzU7RvWlxtutT+8yKvucT0g9pYe8/VNbXtHEeV/sH3mqAMXpUa4w137zIg8SPzPR4tsq3uqx9Y/766fagHNSPN4x/515ucR8ailxdtOtS+8/Qh91+pe9qbcSyctJI299DoGuToTXD9tYx80n1rz6XF95oZsbXHkS9iSxV7noh7dJ+7P1h+VZXnW9rK568zv3aAhRNbnVuRP4DuFd7u/T40TDhVzWkkcG9rKAtvQ6/GtbXXcgkMHGUsjWAJtzVgNLi4Nx0vW1di2pc5dnnqMyqT9OHQOjEkhFvbQkmyg91+ZPlTzC9k5WKrNKkZewVC4jJLchYXk1v1tzqv7OnDRqQeY18zq3rcmrbgcZEIzPLiQMS4yAhC8kcajJcKLDeECwZiLDvNMKiNcU0tv8AcVd87JuLekv0FB2TDdlGaORSVzK5PEDbUE2YXFV3GbUIkhz6AFw1uW8UlL+XX/FT3GbTgeX/AIYEBVUG5uSwGrtYnLm7r0uxGzUdMrC+pa/I5mN2I7vKuZVsFxlFfEiWHVY+cZv4RpgZULAPIyRto5XXh5i634he1MNo9s4VheDeyTlgqi6KiplNwY4kBbN0uSKqeG2Ai6FpGHdmIFvJbUXhhEukS5vCNb/FtB9tVSyHa1xj2WxxVSnyl0Tg5wMwIAObKe8e6T5c7d9qR7RG5xSyDRX5/wDa34GrDFG7H5kY/iu7eoWwFA9qdnndcWUkcSOl7G3vKQdVa2vp4UTrvUlbMK7MbTog/I72dDhypaeRxrYIiXYi3POeEDp6VYtrbXTdxYiKCNjICheUZ2Vo7KAVBy5ra3qhbIxOeNT1tY+Y0pr8tbd7rN7PNntYe9a178+VaDr5tS3/AKM1WemnDX+wnD4jM5LW4ybi1hxc9OQGp0oXCkrw9YmKX/lPCfVcp9a4ScAjWthzdm+kb/ABR9gHxpX7QceCXuM/ZimrG/YsEmrHuJzfWAb7yaivWoprhf5R/SSPxrTNrTONLlVFi2VHjdJfUtvZ2cNh5EdkVFZSS2YWuRaxVgQbgcupoLtni4oYsqyQBmQDRWNoQASR7SwBAXxIrOyUjXlVeZUW4WcaMOYUgjS+oOnOqT2ti3k2UFykSCMDdNlZ1Tdlipa1rC3fZRqeubkR1azZxJbpQBioEyAu6ZDlCjdEgZQQMqlrjS/oNaGXCxs7ICpZiCV3HMltDqLHXr51FNg2dFTK/CSV9mDq+cMMpfQAMMuulqsWy8IIrkkl2Cgk8wFUKF09SfFjS1k+KH6q3N6GeycAsIIBuze81gOgFhbkosNPCnmEksaU4a5OlOcNFYVlWybfZtVwUVpDBGuLdKrHbXZ103qDiUcXinX1H51Zo+VCY8BlIPIi1LtdF1a4s8nbFeNSYfH2pJLPkkkjv7jsvwJFbE9WKOhibT8Fnh2j40QuPF6qi4qiIcZXeJSW/wDWWlcHH1XUxtcybS1t3VzRDiiyDGHvrl8XSSDG3ruTFUaINIPkxN/KuUe9ACSuxibVI4MxL3VlKjjqygjoadp542n3sTDLMqykAg5GYcat3EEH40tlbOFvqoDeuYZfha/xoaLZCjVyWP8AGdPReX2U2w2ALcgx9APhmIr00rrLIcIJ6PHRorqn6lklsr0Wx3jY7uWyk8iL/wClF/qoHWV2YfxNlX4CwpricHkJvpbncWI8xS3AsG9qwzFtVuNFX5oA6ac6ooqssl6bbSQxfdXVH1Et7C8OigWiUkdyiy/WNh99MYdmuyk5QbakKwZgO/LYZvStYSFZIZZGmRGjtljPOS/0dfzobCY9lYEGtCOFVpr3MyedftPSSANqMLpET75ubaXjALEeRIA+NNtkwiQ5LSaDRIkBJA56khUA01NINu4WR2WWP3lLcOnuliR9/LxqOHEzOLbkg97MAPzpfHurqjKO9PfkayKLLnGWtrXgtW0Y41QgGNGHTemaU+BMY3SD7dKWli6hTqMwJv3AG49b2+NL02e59+Sw7kFv6jc/C1MIlAFhyGgFQtzVwcI979yVWD8anLrXsJItmYiBjuirITyY2/36UeuFmb35Avgi/wDk35UeWrV6QV9iXFPo0XRW5cnFbIcNgUTUXLHmSczfE8qKD1HXLzAc/QdSe4VU9yZctRQ0wc3TuX7z/pRBkpZgzZdeZ1P4D0FD7Q2jIbph0Lycifmp5sdL+Fb9OqKVzPOXJ5F74LZcsFi3hwWLmjYo9kiRgpYhibmyjUkA3qgM2JkZQAygo4zE65ujNfiF+nXUnWraNkp8nhg4my3eVyWG8mb3mtf3RyHWwovC7LRBZRa1YuRlxcm0eixMKUYKMhJsrZjIBmOY66noCdBc6mw0uaZDDgedMTEBXCQ61lzucn2bNVKj4JMLFTSEcqGhj1FMY0FqrGdaMY6UFjJLDXrRMptSDtFjd3E7gXKqSB3tbQfG1Rl30dXSPD9t462NnYcjK/8A3EUVBirik2Nwcisc6kNck37zqajw+IK6VpSrTXRk13yhJp+Czq166zUrw2PFHriQaocdDitTJxiLUOk92JrTuKgQ60KJx2DFMZap4sXS1jWhNaucQ5jr5TUb4qlJxVc/KqOJxzHO+rVJTjTWV3gR5nqGy8LEIpZSpYxlQVDAEq2mZnIJtcW0qWaVZcOZY0EbROFdVLG6MOBrsb3uCKrWze1ojYmMbzMpRkKllZT0I07u+u8X2gxU65Tkij55FVVGn8K2F/MmvTSvjCW0/wC/keKjiysjprv6/wA7CNr4regITqUdSe4aZb+p++q1gtotEN3IjaciFvp+NOlb/ffWy1Iyy5eo5w6NGvDiqlXPsBWeR/dTKO9zl/pGp+yisLAy6s2Y9wFlHprf1qQGur1VZk2T8surxaq/CO81bU1xetZqWGCW+lZUTSgakgDv5UDLt9L2jDSt3KLj49K6k34BtLyNAahxGNSMXdgPOlv/ABEnMiJe4cTfHkKmw+yY0Oa2ZvpMcx+3lTdeHOXnoVszK4+OzX6xkk/YpYfTe4HoOZorC4Yg3YlnPMn7gOgrUmJC6cz3UTgFvzqVtlWIuu5BRTdmPvqP8h+Gw1+d6cYPB25DTyoXCxU2wo+FYd2VZa9yZ6CjEqpWoIniiqcR1peWldZqo2xlROMtdLFWr1KrVFFvg7jFEg1GBUck1T8HH2axD3qqdosTxrH/AIm8uQH++6rJJJVI2xPfFP4BR9l/xoj3IhPqOi07B2XBiUkhljVxIjAXFyGAuCD0OnMV4d2p7PnCzMvNbkA9fI+Ney9kdoZZAfosD6VX/wBLGxwJ3FuFuIeuoNakfBhyfxNHkANER4kih5EsSO6tq1SaOqTQemO76kXE9aW1lQ4IsVjHST3rTNSqOUjlRKYm/hUeOixT2ElqiaSuTJUd7m1c0HILhwpYXrKZwrZQO6sqHIs0PBXamkWB7RodH0Pj+dMf1tFzzD4j86a0zOD71l6VP2gj+bdz4C9cjaE7+5FlHe5t9lSjXKXhEJTjHyxxnNRTYpFF2ZR60tOAmf8AaTW8EH4mpYdhxKbkZj3sb/fpTEMOcvPQvPLrj47MbtAh0jVpD/CNPjWw+Jk6LEPHib4DSjGmRBqVUegpbiO1ES6Alj4DT41esaqH42UPJtn+CIRHsJCbys0h/iOn1RR6hEGmVQPQVWJO0ckhyxCxN+QzNpzpxsv9H+KxIWSeXdROokDMrOTGb2cRoDZbAm7WFhUnk11/gRz7rbZ/ySIsZ2phTRTnPhy+typbi9qYmRA6qUiZsgYci1ibBjzOnSvRZ+ymy9loZpJJJ5VHCrRoQ7a6xoyFSoKkFtQLV5/tLbMmMnWSVtVOiqqqqKQzAAKoA5etKzybJ/Qbrxa4PxsK2dDlAHPvJ6k86sGBkApRgkB503wqgWtWPc9vs9BQkkP8C96axHztSvZ7dabRSWpUZCFk8Ky9cL99SgaeNB05P5UTFQ6c6mDWrhLRI0thQ0k1ZK9LMRiLG1cbOpBU89hXny4rPM7/AEmJ9L2FNu1u291h2IOrWQebafdc1WdmPoKuqj1spsa3os2w8Tlmt31ZP0jYLfYSKYcwuQ+YqkQz5ZVNemYSIYjAyxdQM6j01FaNf4TFt6mfOO1YLMTQFqsnaPB5XYdxNV21TIo0DW81ZatWoOnV6wGuctZagNnZeicEbuKConAHjFca6JRfZYg1ZUYNZS+hvYV+rYX1sp8j+VTRbKhX5i+uv31HsXYpnd1GcZI2ktHFvXazolljzLc+0vz5A1qXs1KUeRWRoopTE8ntMts4j3gOQqVzMNAS3hpetdZEf+phPGk/8mFnaEKfOUeX+lDydo4hyzN6W++uG7G4j2lnhOTPaznjKRLK6pdOahgCGy63HQ2YYXsBJvLSyAKLAlLHXNkZRmsS4YjoVsb3sCa68uXstHFhw922J5e0zfNT43P3UKMdiZjlTMSfmohJ+wXq8bK7OYWF8OJ4Z5XcrJz0aIpcIYkzE2bMpYaHdtbkSLpJtfcCXcIIb3GRVCGBY2RWvlHtGc5rZSTry6CiV05eWXxorj4R5Zs/9GO0JXjzwvGrmweQEW4S3u3LdD0qw7P/AEQIuNjhmkle8bTOFhyCwcKACWvY9/jyr0HZO3JZsbCrKwW7AjNmCOkLK4uG4rlwcxHXwqTa/aTD4XabtO9iMKiBQCzXMma2Ucr3HwqryXAX/wAZiwsmHihhdY5C+cKiLIcmGIY73Pm1sCR3se+q7tbt3DFhlSATO5MaHMInRlTMVjchtRdySB1Fjpzg7W/pJXFOoTNEqZgDxBjmUq1yPDpVPTcADjHvZ7ltS3jehRAi25tR8TK7SmQlAbDgyojFmZVF+XH58qDhwyB1Kgjpq19Qhb7mFMXw0ZuQwuwYE5hqGIP4VE2GVSLNfic20PvLb4C1da0jsfIds5dad4dKSbMbWrDCKy7PJrVvoZ4KnMQpNhqaQsLUuy/YSNa2x/18O41Gprbtf0+6uMmiSJ7GhsbMU16Guw/w/wB6GtT2ZSD1qPktXQKcfcUg2ptYBjc8qX7d2t8kuGPiveR0rzzaO2pJSbmwPSrqqZT7fgouvjX+Yb2o28Z3AX3E5eJ6mmGxsVcCqiadbDn5U/KCUdIzq7W7Nv3LZOdQa9I7CbR4kvyPCfWvMZXuoqz9kcb07rGpVPooyFqQh/Sfsfc4qQW0uSPI6151ILGvc/0v4EOkU4+elj5jSvEMWtjVhVFkFZWXrV6CRusJrnNWga6GzoVLAbGtIK3aos6hykmlZQMWI0rKq0X8j6SxnYPBQJcqwW+UhcoLgsDlbTiW6qbE/NFbXslhIxF7Sf2rpu+JScwbfqCxTMFzJnsTYm5NyTWVlMiYom7NwDO0UkqRy8LIY0Ng6lJpEKlcmZAo4bG6AkGnc3ZfCrMV/wCIL7tmNpcosc2thYFybm/Mm1yaysoACi7LYTOt0xBZTu2zTZwmZhEFKm6upygEWI0BOutD7aweBwrvJJHOzFyoO9PtZM0ZdCB7q3ZPDh0t1ysoAomP7VK8kYwySRpmIu0mZsxju50AuSFUFiSTl50ggjD4ucsM1gnO55i51J1rKyppHA07Oj/dp9UVycBH+7T6o/KsrK6BFJgIzzjT6oqBsKiaqoXyFbrKhPwTh5OcFLZqsuFmuKysrMs8mnDwM8NJTGCXSsrKWZcFI+grtnuK3WVwticK9adrVlZUS4oX6T8ODCj9Ve3owP5CvNDWqytPG/AZOX/yGiaP2RJxW9a3WVfLwKRfxItcb3SmfZzE2kHwrKyqqy3I8l725Hv9lyA84iCPI14NtOKxNZWVeKoXVqt1lBI1asArKygAhK6IrKyoFiOb1lZW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2149312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карточный счет 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«семейный кошелек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выпустив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одному счету несколько карт (основную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дополнительные).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дополнительным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картам (как и по основной)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индивидуальный лимит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расходования средств (например, не более 10 000 рублей в месяц/день). </a:t>
            </a:r>
          </a:p>
        </p:txBody>
      </p:sp>
      <p:pic>
        <p:nvPicPr>
          <p:cNvPr id="1026" name="Picture 2" descr="C:\Users\cards53\Desktop\Карты_фото\images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26" y="5220987"/>
            <a:ext cx="1881533" cy="14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5517232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Банковская карта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надёжно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защищена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сомнительных операций по карте или её утери, карту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заблокировать в Сервисе «Кубань Кредит Онлайн» или по звонку в Контакт-центр.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3748222"/>
            <a:ext cx="5842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удобными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опциями и сервисами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личный кабинет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Сервисе 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Кубань Кредит Онлайн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приложения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СБПэй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специальные предложения от партнеров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лояльности «Мир»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комфортом с сервисом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 Pass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премиум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C:\Users\cards64\Documents\Разное\загруженное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11860"/>
            <a:ext cx="1989224" cy="1224136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rds53\Desktop\Карты_фото\9506993-03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590" y="2271915"/>
            <a:ext cx="2013874" cy="1296144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7"/>
          <a:stretch>
            <a:fillRect/>
          </a:stretch>
        </p:blipFill>
        <p:spPr>
          <a:xfrm>
            <a:off x="6765797" y="3861048"/>
            <a:ext cx="2016223" cy="1152128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6040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344816" cy="7198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Устройства, обслуживающие банковские карты: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34459" y="1011793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b="1" dirty="0" smtClean="0">
              <a:latin typeface="Times New Roman"/>
              <a:ea typeface="Calibri"/>
            </a:endParaRPr>
          </a:p>
          <a:p>
            <a:pPr algn="just"/>
            <a:r>
              <a:rPr lang="ru-RU" sz="1600" b="1" dirty="0" smtClean="0">
                <a:latin typeface="Times New Roman"/>
                <a:ea typeface="Calibri"/>
              </a:rPr>
              <a:t>Банкоматы</a:t>
            </a:r>
            <a:r>
              <a:rPr lang="ru-RU" sz="1600" dirty="0" smtClean="0">
                <a:latin typeface="Times New Roman"/>
                <a:ea typeface="Calibri"/>
              </a:rPr>
              <a:t> </a:t>
            </a:r>
            <a:r>
              <a:rPr lang="ru-RU" sz="1600" dirty="0">
                <a:latin typeface="Times New Roman"/>
                <a:ea typeface="Calibri"/>
              </a:rPr>
              <a:t>(</a:t>
            </a:r>
            <a:r>
              <a:rPr lang="ru-RU" sz="1600" dirty="0" smtClean="0">
                <a:latin typeface="Times New Roman"/>
                <a:ea typeface="Calibri"/>
              </a:rPr>
              <a:t>АТМ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smtClean="0">
                <a:latin typeface="Times New Roman"/>
                <a:ea typeface="Calibri"/>
              </a:rPr>
              <a:t>Automated </a:t>
            </a:r>
            <a:r>
              <a:rPr lang="ru-RU" sz="1600" dirty="0">
                <a:latin typeface="Times New Roman"/>
                <a:ea typeface="Calibri"/>
              </a:rPr>
              <a:t>teller machine</a:t>
            </a:r>
            <a:r>
              <a:rPr lang="ru-RU" sz="1600" dirty="0" smtClean="0">
                <a:latin typeface="Times New Roman"/>
                <a:ea typeface="Calibri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smtClean="0">
                <a:latin typeface="Times New Roman"/>
                <a:ea typeface="Calibri"/>
              </a:rPr>
              <a:t>банковские </a:t>
            </a:r>
            <a:r>
              <a:rPr lang="ru-RU" sz="1600" dirty="0">
                <a:latin typeface="Times New Roman"/>
                <a:ea typeface="Calibri"/>
              </a:rPr>
              <a:t>автоматы для </a:t>
            </a:r>
            <a:r>
              <a:rPr lang="ru-RU" sz="1600" dirty="0" smtClean="0">
                <a:latin typeface="Times New Roman"/>
                <a:ea typeface="Calibri"/>
              </a:rPr>
              <a:t>выдачи и приема </a:t>
            </a:r>
            <a:r>
              <a:rPr lang="ru-RU" sz="1600" b="1" dirty="0" smtClean="0">
                <a:latin typeface="Times New Roman"/>
                <a:ea typeface="Calibri"/>
              </a:rPr>
              <a:t>наличных денег,</a:t>
            </a:r>
            <a:r>
              <a:rPr lang="ru-RU" sz="1600" dirty="0" smtClean="0">
                <a:latin typeface="Times New Roman"/>
                <a:ea typeface="Calibri"/>
              </a:rPr>
              <a:t> </a:t>
            </a:r>
            <a:r>
              <a:rPr lang="ru-RU" sz="1600" dirty="0">
                <a:latin typeface="Times New Roman"/>
                <a:ea typeface="Calibri"/>
              </a:rPr>
              <a:t>а также оплаты услуг и погашения </a:t>
            </a:r>
            <a:r>
              <a:rPr lang="ru-RU" sz="1600" dirty="0" smtClean="0">
                <a:latin typeface="Times New Roman"/>
                <a:ea typeface="Calibri"/>
              </a:rPr>
              <a:t>кредитов, денежных переводов и прочее </a:t>
            </a:r>
            <a:r>
              <a:rPr lang="ru-RU" sz="1600" dirty="0">
                <a:latin typeface="Times New Roman"/>
                <a:ea typeface="Calibri"/>
              </a:rPr>
              <a:t>с использованием банковских карт</a:t>
            </a:r>
            <a:r>
              <a:rPr lang="ru-RU" sz="1600" dirty="0" smtClean="0">
                <a:latin typeface="Times New Roman"/>
                <a:ea typeface="Calibri"/>
              </a:rPr>
              <a:t>. </a:t>
            </a:r>
            <a:r>
              <a:rPr lang="ru-RU" sz="1600" dirty="0">
                <a:latin typeface="Times New Roman"/>
                <a:ea typeface="Calibri"/>
              </a:rPr>
              <a:t>Кроме этого, банкомат позволяет держателю </a:t>
            </a:r>
            <a:r>
              <a:rPr lang="ru-RU" sz="1600" dirty="0" smtClean="0">
                <a:latin typeface="Times New Roman"/>
                <a:ea typeface="Calibri"/>
              </a:rPr>
              <a:t>карты </a:t>
            </a:r>
            <a:r>
              <a:rPr lang="ru-RU" sz="1600" dirty="0">
                <a:latin typeface="Times New Roman"/>
                <a:ea typeface="Calibri"/>
              </a:rPr>
              <a:t>получать </a:t>
            </a:r>
            <a:r>
              <a:rPr lang="ru-RU" sz="1600" b="1" dirty="0">
                <a:latin typeface="Times New Roman"/>
                <a:ea typeface="Calibri"/>
              </a:rPr>
              <a:t>информацию о </a:t>
            </a:r>
            <a:r>
              <a:rPr lang="ru-RU" sz="1600" b="1" dirty="0" smtClean="0">
                <a:latin typeface="Times New Roman"/>
                <a:ea typeface="Calibri"/>
              </a:rPr>
              <a:t>состоянии </a:t>
            </a:r>
            <a:r>
              <a:rPr lang="ru-RU" sz="1600" dirty="0">
                <a:latin typeface="Times New Roman"/>
                <a:ea typeface="Calibri"/>
              </a:rPr>
              <a:t>счета (в том числе и </a:t>
            </a:r>
            <a:r>
              <a:rPr lang="ru-RU" sz="1600" dirty="0" smtClean="0">
                <a:latin typeface="Times New Roman"/>
                <a:ea typeface="Calibri"/>
              </a:rPr>
              <a:t>мини-выписку </a:t>
            </a:r>
            <a:r>
              <a:rPr lang="ru-RU" sz="1600" dirty="0">
                <a:latin typeface="Times New Roman"/>
                <a:ea typeface="Calibri"/>
              </a:rPr>
              <a:t>на </a:t>
            </a:r>
            <a:r>
              <a:rPr lang="ru-RU" sz="1600" dirty="0" smtClean="0">
                <a:latin typeface="Times New Roman"/>
                <a:ea typeface="Calibri"/>
              </a:rPr>
              <a:t>бумаге).</a:t>
            </a:r>
            <a:endParaRPr lang="ru-RU" sz="16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662069" y="2794154"/>
            <a:ext cx="7428678" cy="1569659"/>
            <a:chOff x="1607818" y="2665746"/>
            <a:chExt cx="7428678" cy="1705089"/>
          </a:xfrm>
        </p:grpSpPr>
        <p:sp>
          <p:nvSpPr>
            <p:cNvPr id="7" name="TextBox 6"/>
            <p:cNvSpPr txBox="1"/>
            <p:nvPr/>
          </p:nvSpPr>
          <p:spPr>
            <a:xfrm>
              <a:off x="1607818" y="2665746"/>
              <a:ext cx="6264696" cy="170508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dirty="0" smtClean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POS-</a:t>
              </a:r>
              <a:r>
                <a:rPr lang="ru-RU" sz="1600" b="1" dirty="0" smtClean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терминал</a:t>
              </a:r>
              <a:r>
                <a:rPr lang="ru-RU" sz="1600" dirty="0" smtClean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 (</a:t>
              </a:r>
              <a:r>
                <a:rPr lang="en-US" sz="1600" dirty="0" smtClean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Point Of Sale</a:t>
              </a:r>
              <a:r>
                <a:rPr lang="ru-RU" sz="1600" dirty="0" smtClean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«точка продажи») –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устройство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приёма платежей по банковским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картам, в том числе устройствам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возможностью бесконтактной оплаты и обмена данными с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банком.  POS-терминал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распечатывает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чек по успешной операции с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информацией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ее деталях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По неуспешным операциям распечатывается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один чек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указанием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причины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отказа.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C:\Users\cards53\Desktop\Карты_фото\пос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863877"/>
              <a:ext cx="1152128" cy="1465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Прямая соединительная линия 4"/>
          <p:cNvCxnSpPr/>
          <p:nvPr/>
        </p:nvCxnSpPr>
        <p:spPr>
          <a:xfrm flipV="1">
            <a:off x="1691680" y="2641000"/>
            <a:ext cx="5930006" cy="9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99855" y="4653136"/>
            <a:ext cx="7221831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M:\УТРБ\ОБК\АННА ТЕПЛЫХ\Web_Обучение\icon-bezkontaktnaya-opla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311" y="5085184"/>
            <a:ext cx="604137" cy="78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3825" y="4912816"/>
            <a:ext cx="70821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Бесконтактная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технология оплаты, 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помощью которой можно совершать покупки в одно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касание.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поднести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стикер, смартфон, часы  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считывающему устройству на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терминале или банкомате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(который принимает данную технологию),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уже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оплачена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денежные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выданы банкоматом.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93211"/>
            <a:ext cx="1333500" cy="3052687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2412776" y="17966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cards64\Documents\Разное\КОНФЕРЕНЦИИ, СЕМИНАРЫ, КОНКУРСЫ\Презентация для клиентов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759" y="1606355"/>
            <a:ext cx="2064721" cy="1584176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69094" y="188914"/>
            <a:ext cx="7895394" cy="5040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/ внесение наличных денежных средств в банкомате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364" y="764710"/>
            <a:ext cx="6470868" cy="348372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(или вставить)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карту, стикер, смартфон к  считывающему устройству банкомата.                                                                                           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четырехзначный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ПИН-код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клавиатуре банкомата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набранное число можно отменить, нажав кнопку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«Отмена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                                                                  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ыдача или внесение наличных.                             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списка на экране или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необходимую сумму при помощи клавиатуры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правильность нажатием клавиши «Ввод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                                                                                      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печати чека и проверить введенную сумму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Забрать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пластиковую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течение 20 сек.).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выдачи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 по запросу.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196" y="4221088"/>
            <a:ext cx="84972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риска кражи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персональных данных карты, рекомендуем: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банкоматы и терминалы самообслуживания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КБ «Кубань Кредит»,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при отсутствии доступных устройств КБ «Кубань Кредит»,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известных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бращать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наличие на устройстве реквизитов, брендирования,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какому банку принадлежит устройство. 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457380"/>
            <a:ext cx="8280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1400" dirty="0">
              <a:solidFill>
                <a:srgbClr val="0000FF"/>
              </a:solidFill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устройстве нет логотипа/названия банка, номера устройства, контактного телефона, возможно это устройство установлено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мошенниками.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является ли конкретный банкомат/терминал самообслуживания легитимным можно на сайте установившего его банка, найдя его в списке адресов/на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92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55160" cy="49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товаров/услуг на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терминале в ТСП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Documents and Settings\cards64\Мои документы\Разное\АКЦИИ И ПРОГРАММЫ\семинар в Сочи\e3f8487b3f2bbdcf1fd83b5740b42bb577ac45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4"/>
            <a:ext cx="432743" cy="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Стрелка вправо 29"/>
          <p:cNvSpPr/>
          <p:nvPr/>
        </p:nvSpPr>
        <p:spPr>
          <a:xfrm>
            <a:off x="2627784" y="1484784"/>
            <a:ext cx="720080" cy="34720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491880" y="1340768"/>
            <a:ext cx="2258829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успешной операции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627784" y="2361715"/>
            <a:ext cx="720080" cy="34720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491880" y="2204864"/>
            <a:ext cx="225882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неуспешной операции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3528" y="1118929"/>
            <a:ext cx="8529761" cy="5262399"/>
            <a:chOff x="323528" y="1118929"/>
            <a:chExt cx="8529761" cy="5262399"/>
          </a:xfrm>
        </p:grpSpPr>
        <p:pic>
          <p:nvPicPr>
            <p:cNvPr id="1030" name="Picture 6" descr="C:\Users\cards53\Desktop\чек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484" y="1118929"/>
              <a:ext cx="1581150" cy="3240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6841753" y="3778783"/>
              <a:ext cx="1690687" cy="40374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0" name="Picture 7" descr="C:\Documents and Settings\cards64\Мои документы\Разное\АКЦИИ И ПРОГРАММЫ\семинар в Сочи\chto-delat-esli-ne-prodayut-tova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712940"/>
              <a:ext cx="2337073" cy="1668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Скругленный прямоугольник 20"/>
            <p:cNvSpPr/>
            <p:nvPr/>
          </p:nvSpPr>
          <p:spPr>
            <a:xfrm>
              <a:off x="6841753" y="2780928"/>
              <a:ext cx="1690687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Выноска-облако 22"/>
            <p:cNvSpPr/>
            <p:nvPr/>
          </p:nvSpPr>
          <p:spPr>
            <a:xfrm>
              <a:off x="4555591" y="5373216"/>
              <a:ext cx="1672593" cy="962127"/>
            </a:xfrm>
            <a:prstGeom prst="cloudCallout">
              <a:avLst>
                <a:gd name="adj1" fmla="val 108205"/>
                <a:gd name="adj2" fmla="val -9920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Мой любимый Банк!</a:t>
              </a:r>
              <a:endPara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3528" y="5445224"/>
              <a:ext cx="2376264" cy="58477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Карта должна быть подписана держателем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3" name="Picture 9" descr="C:\Users\cards53\Desktop\Безымянный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76" y="3717032"/>
              <a:ext cx="2231208" cy="140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Скругленный прямоугольник 36"/>
            <p:cNvSpPr/>
            <p:nvPr/>
          </p:nvSpPr>
          <p:spPr>
            <a:xfrm>
              <a:off x="539551" y="4111567"/>
              <a:ext cx="1368153" cy="40374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" name="Стрелка вправо 24"/>
            <p:cNvSpPr/>
            <p:nvPr/>
          </p:nvSpPr>
          <p:spPr>
            <a:xfrm>
              <a:off x="6028569" y="1484784"/>
              <a:ext cx="703671" cy="347205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460432" y="357301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</a:rPr>
                <a:t>*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19872" y="3501008"/>
              <a:ext cx="2448272" cy="13234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-терминал распечатывает чек с указанием причины отказа в проведении операции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**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Стрелка вправо 28"/>
            <p:cNvSpPr/>
            <p:nvPr/>
          </p:nvSpPr>
          <p:spPr>
            <a:xfrm rot="5400000">
              <a:off x="4374871" y="2978057"/>
              <a:ext cx="597446" cy="347205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Стрелка вправо 30"/>
            <p:cNvSpPr/>
            <p:nvPr/>
          </p:nvSpPr>
          <p:spPr>
            <a:xfrm>
              <a:off x="2650497" y="1484784"/>
              <a:ext cx="720080" cy="347205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14593" y="1340768"/>
              <a:ext cx="2258829" cy="58477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выполнении успешной операции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Стрелка вправо 32"/>
            <p:cNvSpPr/>
            <p:nvPr/>
          </p:nvSpPr>
          <p:spPr>
            <a:xfrm>
              <a:off x="2650497" y="2361715"/>
              <a:ext cx="720080" cy="347205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14593" y="2204864"/>
              <a:ext cx="2258829" cy="58477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неуспешной операции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Рисунок 34"/>
          <p:cNvPicPr/>
          <p:nvPr/>
        </p:nvPicPr>
        <p:blipFill>
          <a:blip r:embed="rId7"/>
          <a:stretch>
            <a:fillRect/>
          </a:stretch>
        </p:blipFill>
        <p:spPr>
          <a:xfrm>
            <a:off x="396576" y="1340769"/>
            <a:ext cx="2087192" cy="1584176"/>
          </a:xfrm>
          <a:prstGeom prst="rect">
            <a:avLst/>
          </a:prstGeom>
          <a:ln>
            <a:noFill/>
          </a:ln>
          <a:effectLst>
            <a:outerShdw blurRad="114300" dist="25400" dir="1800000" sx="108000" sy="108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2139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11051</TotalTime>
  <Words>1724</Words>
  <Application>Microsoft Office PowerPoint</Application>
  <PresentationFormat>Экран (4:3)</PresentationFormat>
  <Paragraphs>157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Банковская карта. Возможности и сфера применения.</vt:lpstr>
      <vt:lpstr>Презентация PowerPoint</vt:lpstr>
      <vt:lpstr>Основные реквизиты банковской карты:</vt:lpstr>
      <vt:lpstr>Презентация PowerPoint</vt:lpstr>
      <vt:lpstr>Презентация PowerPoint</vt:lpstr>
      <vt:lpstr>Презентация PowerPoint</vt:lpstr>
      <vt:lpstr>Устройства, обслуживающие банковские карты:</vt:lpstr>
      <vt:lpstr>Выдача / внесение наличных денежных средств в банкомате</vt:lpstr>
      <vt:lpstr>Оплата товаров/услуг на POS – терминале в ТСП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Пластиковая карта. Возможности и сфера применения.</dc:title>
  <dc:creator>Теплых Анна Николаевна</dc:creator>
  <cp:lastModifiedBy>Хайбулаева Лилия Ильясовна</cp:lastModifiedBy>
  <cp:revision>294</cp:revision>
  <cp:lastPrinted>2016-08-01T13:13:09Z</cp:lastPrinted>
  <dcterms:created xsi:type="dcterms:W3CDTF">2014-11-18T17:05:37Z</dcterms:created>
  <dcterms:modified xsi:type="dcterms:W3CDTF">2024-06-19T07:21:19Z</dcterms:modified>
</cp:coreProperties>
</file>